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9" r:id="rId4"/>
    <p:sldId id="264" r:id="rId5"/>
    <p:sldId id="279" r:id="rId6"/>
    <p:sldId id="261" r:id="rId7"/>
    <p:sldId id="263" r:id="rId8"/>
    <p:sldId id="267" r:id="rId9"/>
    <p:sldId id="268" r:id="rId10"/>
    <p:sldId id="265" r:id="rId11"/>
    <p:sldId id="266" r:id="rId12"/>
    <p:sldId id="269" r:id="rId13"/>
    <p:sldId id="270" r:id="rId14"/>
    <p:sldId id="271" r:id="rId15"/>
    <p:sldId id="273" r:id="rId16"/>
    <p:sldId id="274" r:id="rId17"/>
    <p:sldId id="293" r:id="rId18"/>
    <p:sldId id="278" r:id="rId19"/>
    <p:sldId id="282" r:id="rId20"/>
    <p:sldId id="285" r:id="rId21"/>
    <p:sldId id="286" r:id="rId22"/>
    <p:sldId id="287" r:id="rId23"/>
    <p:sldId id="288" r:id="rId24"/>
    <p:sldId id="289" r:id="rId25"/>
    <p:sldId id="290" r:id="rId26"/>
    <p:sldId id="29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6" autoAdjust="0"/>
    <p:restoredTop sz="94660"/>
  </p:normalViewPr>
  <p:slideViewPr>
    <p:cSldViewPr>
      <p:cViewPr varScale="1">
        <p:scale>
          <a:sx n="70" d="100"/>
          <a:sy n="70" d="100"/>
        </p:scale>
        <p:origin x="-9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63390-404E-450B-9C8D-E9C1007C43DD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F0FAE-9F30-4C1A-8767-C98423D19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5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23CA-2E22-4E23-B5B5-61AE3E851250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626-5CED-49FF-A9E6-23393FD873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23CA-2E22-4E23-B5B5-61AE3E851250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626-5CED-49FF-A9E6-23393FD873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23CA-2E22-4E23-B5B5-61AE3E851250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626-5CED-49FF-A9E6-23393FD873F9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23CA-2E22-4E23-B5B5-61AE3E851250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626-5CED-49FF-A9E6-23393FD873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23CA-2E22-4E23-B5B5-61AE3E851250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626-5CED-49FF-A9E6-23393FD873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23CA-2E22-4E23-B5B5-61AE3E851250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626-5CED-49FF-A9E6-23393FD873F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23CA-2E22-4E23-B5B5-61AE3E851250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626-5CED-49FF-A9E6-23393FD873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23CA-2E22-4E23-B5B5-61AE3E851250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626-5CED-49FF-A9E6-23393FD873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23CA-2E22-4E23-B5B5-61AE3E851250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626-5CED-49FF-A9E6-23393FD873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23CA-2E22-4E23-B5B5-61AE3E851250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626-5CED-49FF-A9E6-23393FD873F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23CA-2E22-4E23-B5B5-61AE3E851250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626-5CED-49FF-A9E6-23393FD873F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BAB23CA-2E22-4E23-B5B5-61AE3E851250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9533626-5CED-49FF-A9E6-23393FD873F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39328" y="72628"/>
            <a:ext cx="7772400" cy="178010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PROGRAM PARENTING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PENDIDIKAN SMARTEDU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Dr. HENDRIK METHOD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81000"/>
            <a:ext cx="2743200" cy="3102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42" y="3831934"/>
            <a:ext cx="3294458" cy="2470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indonesiamapwithcapit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68550"/>
            <a:ext cx="5764212" cy="22479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7696199" cy="1909763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8" name="Rectangle 7"/>
          <p:cNvSpPr/>
          <p:nvPr/>
        </p:nvSpPr>
        <p:spPr>
          <a:xfrm>
            <a:off x="4770626" y="6172200"/>
            <a:ext cx="42130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905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 CENA" pitchFamily="2" charset="0"/>
              </a:rPr>
              <a:t>www.smartedusuper.weebly.com</a:t>
            </a:r>
            <a:endParaRPr lang="en-US" sz="2800" dirty="0">
              <a:ln w="1905">
                <a:solidFill>
                  <a:srgbClr val="0070C0"/>
                </a:solidFill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 C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1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376" y="1690356"/>
            <a:ext cx="7351594" cy="166244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066800"/>
            <a:ext cx="3204192" cy="36243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690356"/>
            <a:ext cx="66965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Kami </a:t>
            </a:r>
            <a:r>
              <a:rPr lang="en-US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berhasil</a:t>
            </a:r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menemukan</a:t>
            </a:r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formula </a:t>
            </a:r>
          </a:p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 JITU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mengatasi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anak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malas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upaya</a:t>
            </a:r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menjadi</a:t>
            </a:r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RAJIN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4703" y="4622800"/>
            <a:ext cx="83792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Ikuti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pelatihan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parenting kami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mendapatkan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jawabannya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eperti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puluhan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ribu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orang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lainnya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3195" y="5638800"/>
            <a:ext cx="82422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ANDA BISA PRAKTEKAN DAN MELIHAT LANGSUNG HASILNYA</a:t>
            </a: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PADA SAAT PELATIHAN</a:t>
            </a:r>
          </a:p>
        </p:txBody>
      </p:sp>
    </p:spTree>
    <p:extLst>
      <p:ext uri="{BB962C8B-B14F-4D97-AF65-F5344CB8AC3E}">
        <p14:creationId xmlns:p14="http://schemas.microsoft.com/office/powerpoint/2010/main" val="375042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33600"/>
            <a:ext cx="7351594" cy="28956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133" y="1905000"/>
            <a:ext cx="3338926" cy="37767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52400" y="2304127"/>
            <a:ext cx="654411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“kami </a:t>
            </a:r>
            <a:r>
              <a:rPr lang="en-US" sz="32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telah</a:t>
            </a:r>
            <a:r>
              <a:rPr lang="en-US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membuktikan</a:t>
            </a:r>
            <a:endParaRPr lang="en-US" sz="32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melalui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pelatihan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endParaRPr lang="en-US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siswa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langsung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termotivasi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belajar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kemampuan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</a:t>
            </a:r>
            <a:endParaRPr lang="en-US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meningkat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drastis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26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41761" y="228600"/>
            <a:ext cx="2150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contoh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7642" y="2057400"/>
            <a:ext cx="7048725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howcard Gothic" pitchFamily="82" charset="0"/>
              </a:rPr>
              <a:t>COBA HITUNG</a:t>
            </a:r>
          </a:p>
          <a:p>
            <a:pPr algn="ctr"/>
            <a:endParaRPr lang="en-US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howcard Gothic" pitchFamily="82" charset="0"/>
            </a:endParaRPr>
          </a:p>
          <a:p>
            <a:pPr algn="ctr"/>
            <a:r>
              <a:rPr 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howcard Gothic" pitchFamily="82" charset="0"/>
              </a:rPr>
              <a:t>BERAPA 12 X 13 = ..?</a:t>
            </a:r>
          </a:p>
        </p:txBody>
      </p:sp>
    </p:spTree>
    <p:extLst>
      <p:ext uri="{BB962C8B-B14F-4D97-AF65-F5344CB8AC3E}">
        <p14:creationId xmlns:p14="http://schemas.microsoft.com/office/powerpoint/2010/main" val="385707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62200" y="1297675"/>
            <a:ext cx="533400" cy="182880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600" y="1297675"/>
            <a:ext cx="533400" cy="182880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80663" y="220457"/>
            <a:ext cx="36134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BAYANGKAN </a:t>
            </a:r>
          </a:p>
          <a:p>
            <a:pPr algn="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JIKA BISA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SEMUDAH 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INI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3461815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2200" y="1297675"/>
            <a:ext cx="533400" cy="18288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689361" y="3461815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8341" y="1143000"/>
            <a:ext cx="2667718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1  2</a:t>
            </a:r>
          </a:p>
          <a:p>
            <a:pPr algn="ctr"/>
            <a:r>
              <a:rPr 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1  3</a:t>
            </a:r>
          </a:p>
          <a:p>
            <a:pPr algn="ctr"/>
            <a:r>
              <a:rPr 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-------- X</a:t>
            </a:r>
            <a:endParaRPr lang="en-US" sz="6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52777" y="3461815"/>
            <a:ext cx="8354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6</a:t>
            </a:r>
          </a:p>
        </p:txBody>
      </p:sp>
      <p:sp>
        <p:nvSpPr>
          <p:cNvPr id="13" name="Right Arrow 12"/>
          <p:cNvSpPr/>
          <p:nvPr/>
        </p:nvSpPr>
        <p:spPr>
          <a:xfrm flipH="1">
            <a:off x="3661607" y="3507475"/>
            <a:ext cx="1066800" cy="1524000"/>
          </a:xfrm>
          <a:prstGeom prst="rightArrow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85739" y="1750410"/>
            <a:ext cx="53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52871" y="17526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endParaRPr lang="en-US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4429" y="1650831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endParaRPr lang="en-US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50" y="5376893"/>
            <a:ext cx="1633676" cy="761975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4933626" y="6132505"/>
            <a:ext cx="3818228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SMART EDU Dr. HENDRIK METHOD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75791" y="3369482"/>
            <a:ext cx="30684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wcard Gothic" pitchFamily="82" charset="0"/>
              </a:rPr>
              <a:t>MUDAH </a:t>
            </a:r>
          </a:p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wcard Gothic" pitchFamily="82" charset="0"/>
              </a:rPr>
              <a:t>BUKAN ?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wcard Gothic" pitchFamily="8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34352" y="1750410"/>
            <a:ext cx="21467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itchFamily="34" charset="0"/>
              </a:rPr>
              <a:t>ADMIN PUSAT :</a:t>
            </a:r>
          </a:p>
          <a:p>
            <a:pPr algn="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itchFamily="34" charset="0"/>
              </a:rPr>
              <a:t>08562204277</a:t>
            </a:r>
          </a:p>
          <a:p>
            <a:pPr algn="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itchFamily="34" charset="0"/>
              </a:rPr>
              <a:t>085721545477</a:t>
            </a:r>
          </a:p>
        </p:txBody>
      </p:sp>
    </p:spTree>
    <p:extLst>
      <p:ext uri="{BB962C8B-B14F-4D97-AF65-F5344CB8AC3E}">
        <p14:creationId xmlns:p14="http://schemas.microsoft.com/office/powerpoint/2010/main" val="162611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/>
      <p:bldP spid="10" grpId="0" animBg="1"/>
      <p:bldP spid="9" grpId="0"/>
      <p:bldP spid="12" grpId="0"/>
      <p:bldP spid="13" grpId="0" animBg="1"/>
      <p:bldP spid="16" grpId="0"/>
      <p:bldP spid="17" grpId="0"/>
      <p:bldP spid="18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32732" y="228600"/>
            <a:ext cx="411292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COBA BERLATIH</a:t>
            </a:r>
          </a:p>
          <a:p>
            <a:pPr algn="ctr"/>
            <a:endParaRPr lang="en-US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2937808"/>
            <a:ext cx="183896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1  3</a:t>
            </a:r>
          </a:p>
          <a:p>
            <a:pPr algn="ctr"/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1  3</a:t>
            </a:r>
          </a:p>
          <a:p>
            <a:pPr algn="ctr"/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-------- X</a:t>
            </a:r>
            <a:endParaRPr lang="en-U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09800" y="2937808"/>
            <a:ext cx="183896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1  4</a:t>
            </a:r>
          </a:p>
          <a:p>
            <a:pPr algn="ctr"/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1  2</a:t>
            </a:r>
          </a:p>
          <a:p>
            <a:pPr algn="ctr"/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-------- X</a:t>
            </a:r>
            <a:endParaRPr lang="en-U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19600" y="2937808"/>
            <a:ext cx="183896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1  7</a:t>
            </a:r>
          </a:p>
          <a:p>
            <a:pPr algn="ctr"/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1  1</a:t>
            </a:r>
          </a:p>
          <a:p>
            <a:pPr algn="ctr"/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-------- X</a:t>
            </a:r>
            <a:endParaRPr lang="en-U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43035" y="2937808"/>
            <a:ext cx="183896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1  2</a:t>
            </a:r>
          </a:p>
          <a:p>
            <a:pPr algn="ctr"/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1  2</a:t>
            </a:r>
          </a:p>
          <a:p>
            <a:pPr algn="ctr"/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-------- X</a:t>
            </a:r>
            <a:endParaRPr lang="en-U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132" y="4486870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169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1394" y="4495800"/>
            <a:ext cx="1152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168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69841" y="4495800"/>
            <a:ext cx="1109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187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66554" y="4486870"/>
            <a:ext cx="1159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144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089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375" y="2243756"/>
            <a:ext cx="84898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all" dirty="0">
                <a:ln w="9000" cmpd="sng">
                  <a:solidFill>
                    <a:srgbClr val="00B0F0"/>
                  </a:solidFill>
                  <a:prstDash val="solid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BAGAIMANA DENGAN </a:t>
            </a:r>
          </a:p>
          <a:p>
            <a:r>
              <a:rPr lang="en-US" sz="4000" b="1" cap="all" dirty="0">
                <a:ln w="9000" cmpd="sng">
                  <a:solidFill>
                    <a:srgbClr val="00B0F0"/>
                  </a:solidFill>
                  <a:prstDash val="solid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PERKALIAN PULUHAN / RATUSAN ?</a:t>
            </a:r>
          </a:p>
        </p:txBody>
      </p:sp>
      <p:sp>
        <p:nvSpPr>
          <p:cNvPr id="3" name="Rectangle 2"/>
          <p:cNvSpPr/>
          <p:nvPr/>
        </p:nvSpPr>
        <p:spPr>
          <a:xfrm>
            <a:off x="668309" y="4297740"/>
            <a:ext cx="8170891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Century Gothic" pitchFamily="34" charset="0"/>
            </a:endParaRPr>
          </a:p>
          <a:p>
            <a:pPr algn="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DAFTAR SEGERA UNTUK BISA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MENGIKUTI</a:t>
            </a:r>
          </a:p>
          <a:p>
            <a:pPr algn="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PELATIHAN PARENTING SMARTEDU</a:t>
            </a:r>
          </a:p>
          <a:p>
            <a:pPr algn="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DR. HENDRIK METHOD LEVEL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85331"/>
            <a:ext cx="1643002" cy="18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6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447800" y="3457221"/>
            <a:ext cx="735125" cy="6968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935525" y="3489776"/>
            <a:ext cx="735125" cy="6968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447926" y="3445381"/>
            <a:ext cx="735125" cy="6968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35651" y="3477936"/>
            <a:ext cx="735125" cy="6968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8000" y="2967721"/>
            <a:ext cx="801699" cy="660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3400" y="2993037"/>
            <a:ext cx="801699" cy="660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614" y="301570"/>
            <a:ext cx="1085800" cy="12281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23154"/>
            <a:ext cx="9144000" cy="138499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Century Gothic" pitchFamily="34" charset="0"/>
              </a:rPr>
              <a:t>SOAL TERLIHAT SULIT,</a:t>
            </a:r>
          </a:p>
          <a:p>
            <a:r>
              <a:rPr lang="en-US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Century Gothic" pitchFamily="34" charset="0"/>
              </a:rPr>
              <a:t>SEHINGGA MEMBUAT ANAK MALAS MENGERJAKAN</a:t>
            </a:r>
          </a:p>
          <a:p>
            <a:r>
              <a:rPr lang="en-US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Century Gothic" pitchFamily="34" charset="0"/>
              </a:rPr>
              <a:t>TERNYATA MUDAH DIKERJAKAN</a:t>
            </a:r>
            <a:endParaRPr lang="en-US" sz="28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7773" y="2357869"/>
            <a:ext cx="306045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1  </a:t>
            </a:r>
            <a:r>
              <a:rPr lang="en-US" sz="6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          1</a:t>
            </a:r>
          </a:p>
          <a:p>
            <a:pPr algn="ctr"/>
            <a:r>
              <a:rPr lang="en-US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4            5</a:t>
            </a:r>
            <a:endParaRPr lang="en-US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815069"/>
            <a:ext cx="9637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15</a:t>
            </a:r>
            <a:endParaRPr lang="en-US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2790005"/>
            <a:ext cx="9637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10</a:t>
            </a:r>
            <a:endParaRPr lang="en-US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2815252"/>
            <a:ext cx="5677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5099" y="2485206"/>
            <a:ext cx="9509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__</a:t>
            </a:r>
            <a:endParaRPr lang="en-US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49699" y="2510269"/>
            <a:ext cx="9509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__</a:t>
            </a:r>
            <a:endParaRPr lang="en-US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31527" y="2815069"/>
            <a:ext cx="121207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=</a:t>
            </a:r>
            <a:endParaRPr lang="en-US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2323" y="2385944"/>
            <a:ext cx="86754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?</a:t>
            </a:r>
            <a:endParaRPr lang="en-US" sz="115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5" name="Arc 14"/>
          <p:cNvSpPr/>
          <p:nvPr/>
        </p:nvSpPr>
        <p:spPr>
          <a:xfrm rot="10800000">
            <a:off x="934245" y="3297835"/>
            <a:ext cx="2519413" cy="999023"/>
          </a:xfrm>
          <a:prstGeom prst="arc">
            <a:avLst>
              <a:gd name="adj1" fmla="val 10777134"/>
              <a:gd name="adj2" fmla="val 21506117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971800" y="4234137"/>
            <a:ext cx="2584323" cy="8804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632323" y="4683913"/>
            <a:ext cx="9637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25</a:t>
            </a:r>
            <a:endParaRPr lang="en-US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95181" y="4085406"/>
            <a:ext cx="5677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+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96048" y="4339069"/>
            <a:ext cx="9509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__</a:t>
            </a:r>
            <a:endParaRPr lang="en-US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3" name="Arc 22"/>
          <p:cNvSpPr/>
          <p:nvPr/>
        </p:nvSpPr>
        <p:spPr>
          <a:xfrm rot="10800000">
            <a:off x="1815362" y="3675318"/>
            <a:ext cx="2519413" cy="999023"/>
          </a:xfrm>
          <a:prstGeom prst="arc">
            <a:avLst>
              <a:gd name="adj1" fmla="val 10777134"/>
              <a:gd name="adj2" fmla="val 21506117"/>
            </a:avLst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263961" y="4311336"/>
            <a:ext cx="2332087" cy="53556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876298" y="4462889"/>
            <a:ext cx="567784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+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784400" y="4281484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9</a:t>
            </a:r>
            <a:endParaRPr lang="en-US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0" name="Arc 29"/>
          <p:cNvSpPr/>
          <p:nvPr/>
        </p:nvSpPr>
        <p:spPr>
          <a:xfrm rot="10800000">
            <a:off x="1874245" y="3675317"/>
            <a:ext cx="2519413" cy="999023"/>
          </a:xfrm>
          <a:prstGeom prst="arc">
            <a:avLst>
              <a:gd name="adj1" fmla="val 10777134"/>
              <a:gd name="adj2" fmla="val 21506117"/>
            </a:avLst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632249" y="4684030"/>
            <a:ext cx="3152151" cy="10155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949608" y="4462888"/>
            <a:ext cx="538930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x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622440" y="5101069"/>
            <a:ext cx="9637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20</a:t>
            </a:r>
            <a:endParaRPr lang="en-US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89958" y="2836498"/>
            <a:ext cx="9637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25</a:t>
            </a:r>
            <a:endParaRPr lang="en-US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553683" y="2491654"/>
            <a:ext cx="9509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__</a:t>
            </a:r>
            <a:endParaRPr lang="en-US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742035" y="2434069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9</a:t>
            </a:r>
            <a:endParaRPr lang="en-US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580075" y="3253654"/>
            <a:ext cx="9637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20</a:t>
            </a:r>
            <a:endParaRPr lang="en-US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-485" y="5505271"/>
            <a:ext cx="51058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Century Gothic" pitchFamily="34" charset="0"/>
              </a:rPr>
              <a:t>MUDAH BUKAN ?</a:t>
            </a:r>
          </a:p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DAFTAR SEGERA</a:t>
            </a:r>
          </a:p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UNTUK PELATIHAN LEBIH LENGKAP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Gothic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029133" y="1529735"/>
            <a:ext cx="206979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000" dirty="0" smtClean="0">
                <a:ln w="10541" cmpd="sng">
                  <a:solidFill>
                    <a:schemeClr val="tx2"/>
                  </a:solidFill>
                  <a:prstDash val="solid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Britannic Bold" pitchFamily="34" charset="0"/>
              </a:rPr>
              <a:t>ADMIN PUSAT :</a:t>
            </a:r>
          </a:p>
          <a:p>
            <a:pPr algn="r"/>
            <a:r>
              <a:rPr lang="en-US" sz="2000" dirty="0" smtClean="0">
                <a:ln w="10541" cmpd="sng">
                  <a:solidFill>
                    <a:schemeClr val="tx2"/>
                  </a:solidFill>
                  <a:prstDash val="solid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Britannic Bold" pitchFamily="34" charset="0"/>
              </a:rPr>
              <a:t>08562204277</a:t>
            </a:r>
          </a:p>
          <a:p>
            <a:pPr algn="r"/>
            <a:r>
              <a:rPr lang="en-US" sz="2000" dirty="0" smtClean="0">
                <a:ln w="10541" cmpd="sng">
                  <a:solidFill>
                    <a:schemeClr val="tx2"/>
                  </a:solidFill>
                  <a:prstDash val="solid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Britannic Bold" pitchFamily="34" charset="0"/>
              </a:rPr>
              <a:t>085721545477</a:t>
            </a:r>
          </a:p>
        </p:txBody>
      </p:sp>
    </p:spTree>
    <p:extLst>
      <p:ext uri="{BB962C8B-B14F-4D97-AF65-F5344CB8AC3E}">
        <p14:creationId xmlns:p14="http://schemas.microsoft.com/office/powerpoint/2010/main" val="282555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8" grpId="0" animBg="1"/>
      <p:bldP spid="29" grpId="0" animBg="1"/>
      <p:bldP spid="14" grpId="0" animBg="1"/>
      <p:bldP spid="13" grpId="0" animBg="1"/>
      <p:bldP spid="3" grpId="0" animBg="1"/>
      <p:bldP spid="11" grpId="0"/>
      <p:bldP spid="11" grpId="1"/>
      <p:bldP spid="15" grpId="0" animBg="1"/>
      <p:bldP spid="15" grpId="1" animBg="1"/>
      <p:bldP spid="18" grpId="0"/>
      <p:bldP spid="19" grpId="0"/>
      <p:bldP spid="19" grpId="1"/>
      <p:bldP spid="20" grpId="0"/>
      <p:bldP spid="23" grpId="0" animBg="1"/>
      <p:bldP spid="23" grpId="1" animBg="1"/>
      <p:bldP spid="25" grpId="0"/>
      <p:bldP spid="25" grpId="1"/>
      <p:bldP spid="27" grpId="0"/>
      <p:bldP spid="30" grpId="0" animBg="1"/>
      <p:bldP spid="32" grpId="0"/>
      <p:bldP spid="39" grpId="0"/>
      <p:bldP spid="40" grpId="0"/>
      <p:bldP spid="41" grpId="0"/>
      <p:bldP spid="42" grpId="0"/>
      <p:bldP spid="43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2294" y="2590800"/>
            <a:ext cx="533400" cy="695013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946" y="2362200"/>
            <a:ext cx="45849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³√512  = …. ?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0" y="327074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2463166" y="3267670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x</a:t>
            </a:r>
          </a:p>
        </p:txBody>
      </p:sp>
      <p:sp>
        <p:nvSpPr>
          <p:cNvPr id="7" name="Rectangle 6"/>
          <p:cNvSpPr/>
          <p:nvPr/>
        </p:nvSpPr>
        <p:spPr>
          <a:xfrm>
            <a:off x="2888306" y="32676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3421706" y="3267670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=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5106" y="324159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4</a:t>
            </a:r>
            <a:endParaRPr lang="en-US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7861" y="4189772"/>
            <a:ext cx="74831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itchFamily="34" charset="0"/>
              </a:rPr>
              <a:t>Sekali</a:t>
            </a:r>
            <a:r>
              <a:rPr lang="en-US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itchFamily="34" charset="0"/>
              </a:rPr>
              <a:t>lagi</a:t>
            </a:r>
            <a:r>
              <a:rPr lang="en-US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itchFamily="34" charset="0"/>
              </a:rPr>
              <a:t>kalikan</a:t>
            </a:r>
            <a:r>
              <a:rPr lang="en-US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itchFamily="34" charset="0"/>
              </a:rPr>
              <a:t>dengan</a:t>
            </a:r>
            <a:r>
              <a:rPr lang="en-US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itchFamily="34" charset="0"/>
              </a:rPr>
              <a:t>angka</a:t>
            </a:r>
            <a:r>
              <a:rPr lang="en-US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itchFamily="34" charset="0"/>
              </a:rPr>
              <a:t> yang </a:t>
            </a:r>
            <a:r>
              <a:rPr lang="en-US" sz="2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itchFamily="34" charset="0"/>
              </a:rPr>
              <a:t>sama</a:t>
            </a:r>
            <a:r>
              <a:rPr lang="en-US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itchFamily="34" charset="0"/>
              </a:rPr>
              <a:t> (2)</a:t>
            </a:r>
            <a:endParaRPr lang="en-US" sz="2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634631" y="3320870"/>
            <a:ext cx="635579" cy="75892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15170" y="327074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4</a:t>
            </a:r>
            <a:endParaRPr lang="en-US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97136" y="3267670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x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22276" y="32676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5676" y="3267670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=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89076" y="324159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8</a:t>
            </a:r>
            <a:endParaRPr lang="en-US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10761" y="2057400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8</a:t>
            </a:r>
            <a:endParaRPr lang="en-US" sz="8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0270" y="5766137"/>
            <a:ext cx="8963730" cy="1015663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37000">
                <a:schemeClr val="accent2">
                  <a:shade val="67500"/>
                  <a:satMod val="115000"/>
                </a:schemeClr>
              </a:gs>
              <a:gs pos="92000">
                <a:schemeClr val="bg1"/>
              </a:gs>
              <a:gs pos="60000">
                <a:schemeClr val="accent2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000" b="1" cap="none" spc="0" dirty="0">
                <a:ln w="1905"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BAYANGKAN JIKA SEMUA PELAJARAN </a:t>
            </a:r>
          </a:p>
          <a:p>
            <a:pPr algn="r"/>
            <a:r>
              <a:rPr lang="en-US" sz="2000" b="1" dirty="0">
                <a:ln w="1905"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SD/SMP/SMA</a:t>
            </a:r>
          </a:p>
          <a:p>
            <a:pPr algn="r"/>
            <a:r>
              <a:rPr lang="en-US" sz="2000" b="1" cap="none" spc="0" dirty="0">
                <a:ln w="1905"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MENJADI SANGAT MUDAH DIPELAJARAI</a:t>
            </a:r>
          </a:p>
        </p:txBody>
      </p:sp>
      <p:pic>
        <p:nvPicPr>
          <p:cNvPr id="22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524" y="1758988"/>
            <a:ext cx="1633676" cy="761975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5257800" y="2514600"/>
            <a:ext cx="3818228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SMART EDU Dr. HENDRIK METHOD</a:t>
            </a:r>
          </a:p>
        </p:txBody>
      </p:sp>
    </p:spTree>
    <p:extLst>
      <p:ext uri="{BB962C8B-B14F-4D97-AF65-F5344CB8AC3E}">
        <p14:creationId xmlns:p14="http://schemas.microsoft.com/office/powerpoint/2010/main" val="298749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735810" y="4921248"/>
            <a:ext cx="373706" cy="83820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294" y="2130795"/>
            <a:ext cx="373706" cy="83820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2109519"/>
            <a:ext cx="373706" cy="83820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98246" y="228600"/>
            <a:ext cx="52880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SOAL SMP KELAS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8 / UN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971" y="1371600"/>
            <a:ext cx="5995829" cy="289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550866" y="2017693"/>
            <a:ext cx="109517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CARA </a:t>
            </a:r>
          </a:p>
          <a:p>
            <a:pPr algn="ctr"/>
            <a:r>
              <a:rPr lang="en-US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BIASA</a:t>
            </a:r>
            <a:endParaRPr lang="en-US" sz="2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343400"/>
            <a:ext cx="896373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37000">
                <a:schemeClr val="accent2">
                  <a:shade val="67500"/>
                  <a:satMod val="115000"/>
                </a:schemeClr>
              </a:gs>
              <a:gs pos="92000">
                <a:schemeClr val="bg1"/>
              </a:gs>
              <a:gs pos="60000">
                <a:schemeClr val="accent2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400" b="1" cap="none" spc="0" dirty="0">
                <a:ln w="1905"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BAYANGKAN JIKA BISA SEMUDAH INI !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9305" y="4800600"/>
            <a:ext cx="15343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10-4 = 6</a:t>
            </a:r>
            <a:endParaRPr lang="en-US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5926" y="5259181"/>
            <a:ext cx="14189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5-2 = 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3 </a:t>
            </a:r>
            <a:endParaRPr lang="en-US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09516" y="4977823"/>
            <a:ext cx="55342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MAKA, a = 6 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:3 = 2 (SELESAI)</a:t>
            </a:r>
            <a:endParaRPr lang="en-US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447800"/>
            <a:ext cx="3963521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f(x) = ax + b</a:t>
            </a:r>
          </a:p>
          <a:p>
            <a:endParaRPr lang="en-US" sz="2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f(2) = 4</a:t>
            </a:r>
          </a:p>
          <a:p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f</a:t>
            </a:r>
            <a:r>
              <a:rPr lang="en-US" sz="2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(5) = 10</a:t>
            </a:r>
          </a:p>
          <a:p>
            <a:endParaRPr lang="en-US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Berapa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nilai</a:t>
            </a:r>
            <a:r>
              <a:rPr lang="en-US" sz="2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a ?</a:t>
            </a:r>
          </a:p>
          <a:p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(SOAL UN / UJIAN NASIONAL)</a:t>
            </a:r>
            <a:endParaRPr lang="en-US" sz="2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pic>
        <p:nvPicPr>
          <p:cNvPr id="1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1" y="234988"/>
            <a:ext cx="1633676" cy="761975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58577" y="990600"/>
            <a:ext cx="3818228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SMART EDU Dr. HENDRIK METHOD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5939135"/>
            <a:ext cx="8963730" cy="830997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37000">
                <a:schemeClr val="accent2">
                  <a:shade val="67500"/>
                  <a:satMod val="115000"/>
                </a:schemeClr>
              </a:gs>
              <a:gs pos="92000">
                <a:schemeClr val="bg1"/>
              </a:gs>
              <a:gs pos="60000">
                <a:schemeClr val="accent2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400" b="1" cap="none" spc="0" dirty="0" smtClean="0">
                <a:ln w="1905"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BAGAIMANA JIKA BAB INI BISA DIKUASAI DENGAN BAIK HANYA DALAM 10 MENIT BELAJAR</a:t>
            </a:r>
            <a:endParaRPr lang="en-US" sz="2400" b="1" cap="none" spc="0" dirty="0">
              <a:ln w="1905"/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21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9" grpId="0" animBg="1"/>
      <p:bldP spid="3" grpId="0"/>
      <p:bldP spid="6" grpId="0"/>
      <p:bldP spid="7" grpId="0" animBg="1"/>
      <p:bldP spid="10" grpId="0"/>
      <p:bldP spid="13" grpId="0"/>
      <p:bldP spid="15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70" y="228600"/>
            <a:ext cx="8963730" cy="830997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37000">
                <a:schemeClr val="accent2">
                  <a:shade val="67500"/>
                  <a:satMod val="115000"/>
                </a:schemeClr>
              </a:gs>
              <a:gs pos="92000">
                <a:schemeClr val="bg1"/>
              </a:gs>
              <a:gs pos="60000">
                <a:schemeClr val="accent2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400" b="1" cap="none" spc="0" dirty="0" smtClean="0">
                <a:ln w="1905"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SOAL SUPER SULIT </a:t>
            </a:r>
            <a:r>
              <a:rPr lang="en-US" sz="2400" b="1" cap="none" spc="0" dirty="0" smtClean="0">
                <a:ln w="1905"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SMA PUN </a:t>
            </a:r>
            <a:r>
              <a:rPr lang="en-US" sz="2400" b="1" cap="none" spc="0" dirty="0" smtClean="0">
                <a:ln w="1905"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MENJADI SUPER MUDAH</a:t>
            </a:r>
          </a:p>
          <a:p>
            <a:pPr algn="r"/>
            <a:r>
              <a:rPr lang="en-US" sz="2400" b="1" dirty="0" smtClean="0">
                <a:ln w="1905"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DENGAN PENDIDIKAN SMARTEDU</a:t>
            </a:r>
            <a:endParaRPr lang="en-US" sz="2400" b="1" cap="none" spc="0" dirty="0">
              <a:ln w="1905"/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5220" y="1524000"/>
            <a:ext cx="513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√</a:t>
            </a:r>
            <a:endParaRPr lang="en-US" sz="5400" b="1" cap="none" spc="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gency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8060" y="1706881"/>
            <a:ext cx="57114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1609130"/>
            <a:ext cx="4443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3</a:t>
            </a:r>
            <a:endParaRPr lang="en-US" sz="4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gency FB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5842" y="1524000"/>
            <a:ext cx="359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endParaRPr lang="en-US" sz="5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9496" y="1532930"/>
            <a:ext cx="513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√</a:t>
            </a:r>
            <a:endParaRPr lang="en-US" sz="5400" b="1" cap="none" spc="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gency FB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82336" y="1715811"/>
            <a:ext cx="57114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20076" y="1618060"/>
            <a:ext cx="4443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2</a:t>
            </a:r>
            <a:endParaRPr lang="en-US" sz="4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gency FB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2294930"/>
            <a:ext cx="513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√</a:t>
            </a:r>
            <a:endParaRPr lang="en-US" sz="5400" b="1" cap="none" spc="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gency FB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7640" y="2477811"/>
            <a:ext cx="57114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5380" y="2380060"/>
            <a:ext cx="4443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3</a:t>
            </a:r>
            <a:endParaRPr lang="en-US" sz="4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gency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08058" y="2294930"/>
            <a:ext cx="53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endParaRPr lang="en-US" sz="5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39076" y="2303860"/>
            <a:ext cx="513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√</a:t>
            </a:r>
            <a:endParaRPr lang="en-US" sz="5400" b="1" cap="none" spc="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gency FB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71916" y="2486741"/>
            <a:ext cx="57114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09656" y="2388990"/>
            <a:ext cx="4443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2</a:t>
            </a:r>
            <a:endParaRPr lang="en-US" sz="4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gency FB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2325411"/>
            <a:ext cx="25146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347743" y="5038543"/>
            <a:ext cx="16589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SELESAI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00935" y="1828800"/>
            <a:ext cx="53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endParaRPr lang="en-US" sz="5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33800" y="2325411"/>
            <a:ext cx="25146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819400" y="2290465"/>
            <a:ext cx="1981200" cy="93672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Calibri" pitchFamily="34" charset="0"/>
              </a:rPr>
              <a:t>3-2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82544" y="2364257"/>
            <a:ext cx="3177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1</a:t>
            </a:r>
            <a:endParaRPr lang="en-US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gency FB" pitchFamily="34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2819400" y="1481747"/>
            <a:ext cx="1219200" cy="93672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Calibri" pitchFamily="34" charset="0"/>
              </a:rPr>
              <a:t>3+2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68589" y="1516099"/>
            <a:ext cx="4411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5</a:t>
            </a:r>
            <a:endParaRPr lang="en-US" sz="4400" b="1" u="sng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gency FB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13693" y="1415910"/>
            <a:ext cx="513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√</a:t>
            </a:r>
            <a:endParaRPr lang="en-US" sz="5400" b="1" cap="none" spc="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gency FB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70227" y="1526287"/>
            <a:ext cx="4331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2</a:t>
            </a:r>
            <a:endParaRPr lang="en-US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gency FB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70418" y="1609130"/>
            <a:ext cx="57114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78190" y="1516559"/>
            <a:ext cx="4748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-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 </a:t>
            </a:r>
            <a:endParaRPr lang="en-US" sz="4400" dirty="0"/>
          </a:p>
        </p:txBody>
      </p:sp>
      <p:sp>
        <p:nvSpPr>
          <p:cNvPr id="31" name="Rectangle 30"/>
          <p:cNvSpPr/>
          <p:nvPr/>
        </p:nvSpPr>
        <p:spPr>
          <a:xfrm>
            <a:off x="5410200" y="1524000"/>
            <a:ext cx="4443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6</a:t>
            </a:r>
            <a:endParaRPr lang="en-US" sz="4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gency FB" pitchFamily="34" charset="0"/>
            </a:endParaRPr>
          </a:p>
        </p:txBody>
      </p:sp>
      <p:sp>
        <p:nvSpPr>
          <p:cNvPr id="30" name="Curved Down Arrow 29"/>
          <p:cNvSpPr/>
          <p:nvPr/>
        </p:nvSpPr>
        <p:spPr>
          <a:xfrm>
            <a:off x="1305842" y="228600"/>
            <a:ext cx="3735560" cy="1524000"/>
          </a:xfrm>
          <a:prstGeom prst="curvedDown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2819400" y="1516099"/>
            <a:ext cx="2707574" cy="93672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Calibri" pitchFamily="34" charset="0"/>
              </a:rPr>
              <a:t>3x2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00800" y="1911007"/>
            <a:ext cx="53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endParaRPr lang="en-US" sz="5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042431" y="2005189"/>
            <a:ext cx="4411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5</a:t>
            </a:r>
            <a:endParaRPr lang="en-US" sz="4400" b="1" u="sng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gency FB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987535" y="1905000"/>
            <a:ext cx="513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√</a:t>
            </a:r>
            <a:endParaRPr lang="en-US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gency FB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44069" y="2015377"/>
            <a:ext cx="4331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2</a:t>
            </a:r>
            <a:endParaRPr lang="en-US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gency FB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344260" y="2098220"/>
            <a:ext cx="571140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452032" y="2005649"/>
            <a:ext cx="4748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-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384042" y="2013090"/>
            <a:ext cx="4443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6</a:t>
            </a:r>
            <a:endParaRPr lang="en-US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gency FB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62579"/>
            <a:ext cx="6096000" cy="2676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449933" y="5038543"/>
            <a:ext cx="13395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CARA</a:t>
            </a:r>
          </a:p>
          <a:p>
            <a:pPr algn="ctr"/>
            <a:r>
              <a:rPr lang="en-US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BIASA</a:t>
            </a:r>
            <a:endParaRPr lang="en-US" sz="36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45" name="Down Arrow 44"/>
          <p:cNvSpPr/>
          <p:nvPr/>
        </p:nvSpPr>
        <p:spPr>
          <a:xfrm rot="1978171">
            <a:off x="6614250" y="2622200"/>
            <a:ext cx="870976" cy="188076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0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/>
      <p:bldP spid="15" grpId="0" animBg="1"/>
      <p:bldP spid="16" grpId="0"/>
      <p:bldP spid="17" grpId="0" animBg="1"/>
      <p:bldP spid="19" grpId="0"/>
      <p:bldP spid="21" grpId="0"/>
      <p:bldP spid="22" grpId="0" animBg="1"/>
      <p:bldP spid="18" grpId="0" animBg="1"/>
      <p:bldP spid="24" grpId="0"/>
      <p:bldP spid="25" grpId="0" animBg="1"/>
      <p:bldP spid="26" grpId="0"/>
      <p:bldP spid="27" grpId="0"/>
      <p:bldP spid="28" grpId="0"/>
      <p:bldP spid="29" grpId="0" animBg="1"/>
      <p:bldP spid="31" grpId="0"/>
      <p:bldP spid="30" grpId="0" animBg="1"/>
      <p:bldP spid="33" grpId="0" animBg="1"/>
      <p:bldP spid="33" grpId="1" animBg="1"/>
      <p:bldP spid="34" grpId="0"/>
      <p:bldP spid="37" grpId="0"/>
      <p:bldP spid="38" grpId="0"/>
      <p:bldP spid="39" grpId="0"/>
      <p:bldP spid="40" grpId="0" animBg="1"/>
      <p:bldP spid="41" grpId="0"/>
      <p:bldP spid="42" grpId="0"/>
      <p:bldP spid="43" grpId="0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685800"/>
            <a:ext cx="358140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B0F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cs typeface="Aharoni" pitchFamily="2" charset="-79"/>
              </a:rPr>
              <a:t>Saat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B0F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cs typeface="Aharoni" pitchFamily="2" charset="-79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B0F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cs typeface="Aharoni" pitchFamily="2" charset="-79"/>
              </a:rPr>
              <a:t>ini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B0F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cs typeface="Aharoni" pitchFamily="2" charset="-79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B0F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cs typeface="Aharoni" pitchFamily="2" charset="-79"/>
              </a:rPr>
              <a:t>masih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B0F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cs typeface="Aharoni" pitchFamily="2" charset="-79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B0F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cs typeface="Aharoni" pitchFamily="2" charset="-79"/>
              </a:rPr>
              <a:t>banyak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B0F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cs typeface="Aharoni" pitchFamily="2" charset="-79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B0F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cs typeface="Aharoni" pitchFamily="2" charset="-79"/>
              </a:rPr>
              <a:t>masalah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B0F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cs typeface="Aharoni" pitchFamily="2" charset="-79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B0F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cs typeface="Aharoni" pitchFamily="2" charset="-79"/>
              </a:rPr>
              <a:t>pendidikan</a:t>
            </a:r>
            <a:endParaRPr lang="en-US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00B0F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itchFamily="2" charset="0"/>
              <a:cs typeface="Aharoni" pitchFamily="2" charset="-79"/>
            </a:endParaRPr>
          </a:p>
          <a:p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B0F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cs typeface="Aharoni" pitchFamily="2" charset="-79"/>
              </a:rPr>
              <a:t>y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B0F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cs typeface="Aharoni" pitchFamily="2" charset="-79"/>
              </a:rPr>
              <a:t>ang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B0F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cs typeface="Aharoni" pitchFamily="2" charset="-79"/>
              </a:rPr>
              <a:t>belum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B0F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cs typeface="Aharoni" pitchFamily="2" charset="-79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B0F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cs typeface="Aharoni" pitchFamily="2" charset="-79"/>
              </a:rPr>
              <a:t>berhasil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B0F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cs typeface="Aharoni" pitchFamily="2" charset="-79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B0F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cs typeface="Aharoni" pitchFamily="2" charset="-79"/>
              </a:rPr>
              <a:t>diatasi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B0F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cs typeface="Aharoni" pitchFamily="2" charset="-79"/>
              </a:rPr>
              <a:t> 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00B0F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itchFamily="2" charset="0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152400"/>
            <a:ext cx="3581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B0F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cs typeface="Aharoni" pitchFamily="2" charset="-79"/>
              </a:rPr>
              <a:t>BEBERAPA DIANTARANYA : 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00B0F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itchFamily="2" charset="0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600200"/>
            <a:ext cx="9144000" cy="418605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ANAK MALAS BELAJAR</a:t>
            </a:r>
          </a:p>
          <a:p>
            <a:pPr algn="ctr"/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LEMAH DALAM BELAJAR MATEMATIKA</a:t>
            </a:r>
          </a:p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MALAS BACA, DAN LEMAH MENGHAFAL</a:t>
            </a:r>
          </a:p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SUDAH IKUT LES/BIMBEL MASIH BELUM ADA PERUBAHAN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002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-12700" y="2209800"/>
            <a:ext cx="8928100" cy="267765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Century Gothic" pitchFamily="34" charset="0"/>
              </a:rPr>
              <a:t>MAU BELAJAR LOGARITMA,TRIGONOMETRI,DLL </a:t>
            </a:r>
          </a:p>
          <a:p>
            <a:r>
              <a:rPr lang="en-US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Century Gothic" pitchFamily="34" charset="0"/>
              </a:rPr>
              <a:t>DENGAN CARA YANG LEBIH MUDAH DAN MENYENANGKAN ?</a:t>
            </a:r>
          </a:p>
          <a:p>
            <a:endParaRPr lang="en-US" sz="2800" b="1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en-US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Century Gothic" pitchFamily="34" charset="0"/>
              </a:rPr>
              <a:t>BAHKAN MENGUASAI MATERI LIMIT TRIGONOMETRI HANYA DALAM 15 MENIT 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0270" y="152400"/>
            <a:ext cx="8963730" cy="1938992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entury Gothic" pitchFamily="34" charset="0"/>
              </a:rPr>
              <a:t>BAGAIMANA JIKA MATERI SMA YANG SELAMA INI SUPER SULIT MENJADI SANGAT MUDAH DIPERLAJARI </a:t>
            </a:r>
          </a:p>
          <a:p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Century Gothic" pitchFamily="34" charset="0"/>
            </a:endParaRP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entury Gothic" pitchFamily="34" charset="0"/>
              </a:rPr>
              <a:t>DAN SISWA MAMPU MENGERJAKAN SEMUA SOAL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entury Gothic" pitchFamily="34" charset="0"/>
              </a:rPr>
              <a:t>SOAL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entury Gothic" pitchFamily="34" charset="0"/>
              </a:rPr>
              <a:t> DENGAN MUDAH DAN CEPAT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2700" y="5188001"/>
            <a:ext cx="7547157" cy="136519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947" y="4495800"/>
            <a:ext cx="2261053" cy="255751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6200" y="5229761"/>
            <a:ext cx="680674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BERSAMA KAMI</a:t>
            </a:r>
          </a:p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PELAJARAN SD /SMP /SMA</a:t>
            </a:r>
          </a:p>
          <a:p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MENJADI MUDAH</a:t>
            </a:r>
          </a:p>
          <a:p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MENYENANGKAN UNTUK DIPELAJARI 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27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048000"/>
            <a:ext cx="3810000" cy="381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7887" y="1524506"/>
            <a:ext cx="368141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DISAAT SUDAH PULUHAN RIBU SISWA SAAT INI KEMAMPUAN BELAJARNYA TELAH MENINGKAT PESAT, BAGAIMANA DENGAN PUTRA PUTRI SISWA SISWI ANDA 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90587" y="5162527"/>
            <a:ext cx="8634413" cy="2414801"/>
            <a:chOff x="890587" y="5162527"/>
            <a:chExt cx="8634413" cy="2414801"/>
          </a:xfrm>
        </p:grpSpPr>
        <p:pic>
          <p:nvPicPr>
            <p:cNvPr id="2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587" y="5162527"/>
              <a:ext cx="2683784" cy="1251764"/>
            </a:xfrm>
            <a:prstGeom prst="rect">
              <a:avLst/>
            </a:prstGeom>
          </p:spPr>
        </p:pic>
        <p:sp>
          <p:nvSpPr>
            <p:cNvPr id="3" name="Title 1"/>
            <p:cNvSpPr txBox="1">
              <a:spLocks/>
            </p:cNvSpPr>
            <p:nvPr/>
          </p:nvSpPr>
          <p:spPr>
            <a:xfrm>
              <a:off x="1295400" y="6324600"/>
              <a:ext cx="8229600" cy="1252728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l"/>
              <a:r>
                <a: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SMART EDU Dr. HENDRIK METHOD</a:t>
              </a:r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935875" y="6414291"/>
              <a:ext cx="350794" cy="350794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602" y="503635"/>
            <a:ext cx="1905000" cy="21547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48575" y="1020243"/>
            <a:ext cx="3681413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DISAAT BIAYA PENDIDIKAN TAMBAHAN SEPERTI BIMBINGAN BELAJAR SEMAKIN MAHAL, SMARTEDU LAHIR MEMBERIKAN KEMAMPUAN BELAJAR DIATAS RATA </a:t>
            </a:r>
            <a:r>
              <a:rPr lang="en-US" sz="2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RATA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DENGAN BIAYA SANGAT TERJANGKAU</a:t>
            </a:r>
            <a:endParaRPr lang="en-US" sz="2400" b="1" cap="none" spc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8575" y="1873580"/>
            <a:ext cx="368141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UNTUK MENJADIKAN </a:t>
            </a:r>
          </a:p>
          <a:p>
            <a:r>
              <a:rPr lang="en-US" sz="2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ANAK </a:t>
            </a:r>
            <a:r>
              <a:rPr lang="en-US" sz="2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ANAK</a:t>
            </a:r>
            <a:r>
              <a:rPr lang="en-US" sz="2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PINTAR, SEKARANG GA PAKE MAHAL</a:t>
            </a:r>
          </a:p>
        </p:txBody>
      </p:sp>
    </p:spTree>
    <p:extLst>
      <p:ext uri="{BB962C8B-B14F-4D97-AF65-F5344CB8AC3E}">
        <p14:creationId xmlns:p14="http://schemas.microsoft.com/office/powerpoint/2010/main" val="266064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4336474" cy="31952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257800" y="1752600"/>
            <a:ext cx="368141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 CENA" pitchFamily="2" charset="0"/>
              </a:rPr>
              <a:t>JANGAN BIARKAN MEREKA TERTINGGAL</a:t>
            </a:r>
          </a:p>
        </p:txBody>
      </p:sp>
      <p:sp>
        <p:nvSpPr>
          <p:cNvPr id="4" name="Rectangle 3"/>
          <p:cNvSpPr/>
          <p:nvPr/>
        </p:nvSpPr>
        <p:spPr>
          <a:xfrm>
            <a:off x="5257800" y="2674203"/>
            <a:ext cx="368141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 CENA" pitchFamily="2" charset="0"/>
              </a:rPr>
              <a:t>JANGAN BIARKAN PELAJARAN MENJADI BEBAN BAGI MEREKA</a:t>
            </a:r>
          </a:p>
        </p:txBody>
      </p:sp>
      <p:sp>
        <p:nvSpPr>
          <p:cNvPr id="7" name="Rectangle 6"/>
          <p:cNvSpPr/>
          <p:nvPr/>
        </p:nvSpPr>
        <p:spPr>
          <a:xfrm>
            <a:off x="-12700" y="5188001"/>
            <a:ext cx="7547157" cy="136519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5334000"/>
            <a:ext cx="6705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SAATNYA PENDIDIKAN MENJADI DUNIA YANG MENYENANGKAN BERSAMA SMARTEDU Dr</a:t>
            </a:r>
            <a:r>
              <a:rPr lang="en-US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. HENDRIK METHOD</a:t>
            </a:r>
            <a:endParaRPr lang="en-US" sz="24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779425"/>
            <a:ext cx="1905000" cy="215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0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30352" cy="2380609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8" y="2380609"/>
            <a:ext cx="9144000" cy="43249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7503" y="218182"/>
            <a:ext cx="8001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LANGKAH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AWAL UNTUK MENJADIKAN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ANAK ANDA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BERPRESTASI DISEKOLAH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391400" y="835827"/>
            <a:ext cx="1600200" cy="1524000"/>
          </a:xfrm>
          <a:prstGeom prst="down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664119" y="4933890"/>
            <a:ext cx="179408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 AKOMODASI</a:t>
            </a:r>
            <a:endParaRPr lang="en-US" sz="2000" b="1" cap="none" spc="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070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88642"/>
            <a:ext cx="8963730" cy="5016758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1" cap="none" spc="0" dirty="0">
                <a:ln w="1905"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IKUTI PROGRAM PARENTING SMART EDU</a:t>
            </a:r>
          </a:p>
          <a:p>
            <a:endParaRPr lang="en-US" sz="1600" b="1" dirty="0">
              <a:ln w="1905"/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HANYA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55.000 </a:t>
            </a:r>
          </a:p>
          <a:p>
            <a:r>
              <a:rPr lang="en-US" sz="2800" b="1" dirty="0" smtClean="0">
                <a:ln w="1905"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+ </a:t>
            </a:r>
            <a:r>
              <a:rPr lang="en-US" sz="2800" b="1" dirty="0" err="1" smtClean="0">
                <a:ln w="1905"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akomodasi</a:t>
            </a:r>
            <a:r>
              <a:rPr lang="en-US" sz="2800" b="1" dirty="0" smtClean="0">
                <a:ln w="1905"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 </a:t>
            </a:r>
            <a:r>
              <a:rPr lang="en-US" sz="2800" b="1" dirty="0" smtClean="0">
                <a:ln w="1905"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(</a:t>
            </a:r>
            <a:r>
              <a:rPr lang="en-US" sz="2800" b="1" dirty="0" err="1" smtClean="0">
                <a:ln w="1905"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pelatihan</a:t>
            </a:r>
            <a:r>
              <a:rPr lang="en-US" sz="2800" b="1" dirty="0" smtClean="0">
                <a:ln w="1905"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diluar</a:t>
            </a:r>
            <a:r>
              <a:rPr lang="en-US" sz="2800" b="1" dirty="0" smtClean="0">
                <a:ln w="1905"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kantor</a:t>
            </a:r>
            <a:r>
              <a:rPr lang="en-US" sz="2800" b="1" dirty="0" smtClean="0">
                <a:ln w="1905"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)</a:t>
            </a:r>
            <a:endParaRPr lang="en-US" sz="2800" b="1" dirty="0">
              <a:ln w="1905"/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  <a:p>
            <a:endParaRPr lang="en-US" sz="1600" b="1" cap="none" spc="0" dirty="0">
              <a:ln w="1905"/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  <a:p>
            <a:r>
              <a:rPr lang="en-US" b="1" dirty="0">
                <a:ln w="1905"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DAPATKAN :</a:t>
            </a:r>
          </a:p>
          <a:p>
            <a:pPr marL="457200" indent="-457200">
              <a:buAutoNum type="arabicPeriod"/>
            </a:pPr>
            <a:r>
              <a:rPr lang="en-US" b="1" cap="none" spc="0" dirty="0">
                <a:ln w="1905"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PELATIHAN MENINGKATKAN KONSENTRASI</a:t>
            </a:r>
          </a:p>
          <a:p>
            <a:pPr marL="457200" indent="-457200">
              <a:buAutoNum type="arabicPeriod"/>
            </a:pPr>
            <a:r>
              <a:rPr lang="en-US" b="1" dirty="0">
                <a:ln w="1905"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PELATIHAN MEMPERCEPAT LOADING OTAK</a:t>
            </a:r>
          </a:p>
          <a:p>
            <a:pPr marL="457200" indent="-457200">
              <a:buAutoNum type="arabicPeriod"/>
            </a:pPr>
            <a:r>
              <a:rPr lang="en-US" b="1" cap="none" spc="0" dirty="0">
                <a:ln w="1905"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PELATIHAN MATEMATIKA SUPER CEPAT</a:t>
            </a:r>
          </a:p>
          <a:p>
            <a:pPr marL="457200" indent="-457200">
              <a:buAutoNum type="arabicPeriod"/>
            </a:pPr>
            <a:r>
              <a:rPr lang="en-US" b="1" dirty="0">
                <a:ln w="1905"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PELATIHAN MENGHAFAL CEPAT 1 X BACA</a:t>
            </a:r>
          </a:p>
          <a:p>
            <a:pPr marL="457200" indent="-457200">
              <a:buAutoNum type="arabicPeriod"/>
            </a:pPr>
            <a:endParaRPr lang="en-US" b="1" cap="none" spc="0" dirty="0">
              <a:ln w="1905"/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  <a:p>
            <a:r>
              <a:rPr lang="en-US" b="1" dirty="0">
                <a:ln w="1905"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DILATIH :</a:t>
            </a:r>
          </a:p>
          <a:p>
            <a:r>
              <a:rPr lang="en-US" b="1" cap="none" spc="0" dirty="0">
                <a:ln w="1905"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ORANG TUA DAN ANAK</a:t>
            </a:r>
          </a:p>
          <a:p>
            <a:r>
              <a:rPr lang="en-US" b="1" cap="none" spc="0" dirty="0" smtClean="0">
                <a:ln w="1905"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BONUS </a:t>
            </a:r>
            <a:r>
              <a:rPr lang="en-US" b="1" cap="none" spc="0" dirty="0">
                <a:ln w="1905"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:</a:t>
            </a:r>
          </a:p>
          <a:p>
            <a:r>
              <a:rPr lang="en-US" b="1" dirty="0">
                <a:ln w="1905"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KONSUL ANAK YANG KEMAMPUAN DIBAWAH STANDAR</a:t>
            </a:r>
          </a:p>
          <a:p>
            <a:endParaRPr lang="en-US" b="1" cap="none" spc="0" dirty="0">
              <a:ln w="1905"/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  <a:p>
            <a:r>
              <a:rPr lang="en-US" b="1" dirty="0" smtClean="0">
                <a:ln w="1905"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AKOMODASI </a:t>
            </a:r>
            <a:r>
              <a:rPr lang="en-US" b="1" dirty="0" smtClean="0">
                <a:ln w="1905"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LUAR KOTA </a:t>
            </a:r>
            <a:r>
              <a:rPr lang="en-US" b="1" dirty="0" smtClean="0">
                <a:ln w="1905"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MINIMAL 45.000 / PESERTA</a:t>
            </a:r>
            <a:endParaRPr lang="en-US" b="1" cap="none" spc="0" dirty="0">
              <a:ln w="1905"/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5410200"/>
            <a:ext cx="754584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DAFTAR SEKARANG JUGA </a:t>
            </a:r>
          </a:p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JANGAN TUNGGU BIAYA PELATIHAN NAIK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998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1864" y="1752600"/>
            <a:ext cx="701153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10541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Agency FB" pitchFamily="34" charset="0"/>
              </a:rPr>
              <a:t>Daftar</a:t>
            </a:r>
            <a:r>
              <a:rPr lang="en-US" sz="3200" dirty="0" smtClean="0">
                <a:ln w="10541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Agency FB" pitchFamily="34" charset="0"/>
              </a:rPr>
              <a:t> p</a:t>
            </a:r>
            <a:r>
              <a:rPr lang="en-US" sz="3200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Agency FB" pitchFamily="34" charset="0"/>
              </a:rPr>
              <a:t>rogram </a:t>
            </a:r>
            <a:r>
              <a:rPr lang="en-US" sz="3200" dirty="0" err="1">
                <a:ln w="10541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Agency FB" pitchFamily="34" charset="0"/>
              </a:rPr>
              <a:t>s</a:t>
            </a:r>
            <a:r>
              <a:rPr lang="en-US" sz="3200" cap="none" spc="0" dirty="0" err="1" smtClean="0">
                <a:ln w="10541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Agency FB" pitchFamily="34" charset="0"/>
              </a:rPr>
              <a:t>martedu</a:t>
            </a:r>
            <a:r>
              <a:rPr lang="en-US" sz="3200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Agency FB" pitchFamily="34" charset="0"/>
              </a:rPr>
              <a:t> yang </a:t>
            </a:r>
            <a:r>
              <a:rPr lang="en-US" sz="3200" cap="none" spc="0" dirty="0" err="1" smtClean="0">
                <a:ln w="10541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Agency FB" pitchFamily="34" charset="0"/>
              </a:rPr>
              <a:t>sekarang</a:t>
            </a:r>
            <a:r>
              <a:rPr lang="en-US" sz="3200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Agency FB" pitchFamily="34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Agency FB" pitchFamily="34" charset="0"/>
              </a:rPr>
              <a:t>bisa</a:t>
            </a:r>
            <a:r>
              <a:rPr lang="en-US" sz="3200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Agency FB" pitchFamily="34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Agency FB" pitchFamily="34" charset="0"/>
              </a:rPr>
              <a:t>diikuti</a:t>
            </a:r>
            <a:r>
              <a:rPr lang="en-US" sz="3200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Agency FB" pitchFamily="34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Agency FB" pitchFamily="34" charset="0"/>
              </a:rPr>
              <a:t>oleh</a:t>
            </a:r>
            <a:r>
              <a:rPr lang="en-US" sz="3200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Agency FB" pitchFamily="34" charset="0"/>
              </a:rPr>
              <a:t> member RCF </a:t>
            </a:r>
            <a:r>
              <a:rPr lang="en-US" sz="3200" cap="none" spc="0" dirty="0" err="1" smtClean="0">
                <a:ln w="10541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Agency FB" pitchFamily="34" charset="0"/>
              </a:rPr>
              <a:t>diseluruh</a:t>
            </a:r>
            <a:r>
              <a:rPr lang="en-US" sz="3200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Agency FB" pitchFamily="34" charset="0"/>
              </a:rPr>
              <a:t> Indonesia </a:t>
            </a:r>
            <a:endParaRPr lang="en-US" sz="3200" cap="none" spc="0" dirty="0">
              <a:ln w="10541" cmpd="sng">
                <a:solidFill>
                  <a:srgbClr val="0070C0"/>
                </a:solidFill>
                <a:prstDash val="solid"/>
              </a:ln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Agency FB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3055844"/>
            <a:ext cx="7620000" cy="311635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1954" y="3055844"/>
            <a:ext cx="6173485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cap="none" spc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haroni" pitchFamily="2" charset="-79"/>
              </a:rPr>
              <a:t>Program parenting </a:t>
            </a:r>
            <a:r>
              <a:rPr lang="en-US" sz="3200" b="1" cap="none" spc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haroni" pitchFamily="2" charset="-79"/>
              </a:rPr>
              <a:t>lv.1 </a:t>
            </a:r>
            <a:r>
              <a:rPr lang="en-US" sz="3200" b="1" cap="none" spc="0" dirty="0" err="1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haroni" pitchFamily="2" charset="-79"/>
              </a:rPr>
              <a:t>dan</a:t>
            </a:r>
            <a:r>
              <a:rPr lang="en-US" sz="3200" b="1" cap="none" spc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haroni" pitchFamily="2" charset="-79"/>
              </a:rPr>
              <a:t> 2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haroni" pitchFamily="2" charset="-79"/>
              </a:rPr>
              <a:t>Program super parent</a:t>
            </a:r>
          </a:p>
          <a:p>
            <a:pPr marL="514350" indent="-514350">
              <a:buAutoNum type="arabicPeriod"/>
            </a:pPr>
            <a:r>
              <a:rPr lang="en-US" sz="3200" b="1" cap="none" spc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haroni" pitchFamily="2" charset="-79"/>
              </a:rPr>
              <a:t>Program </a:t>
            </a:r>
            <a:r>
              <a:rPr lang="en-US" sz="3200" b="1" cap="none" spc="0" dirty="0" err="1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haroni" pitchFamily="2" charset="-79"/>
              </a:rPr>
              <a:t>tahfidz</a:t>
            </a:r>
            <a:r>
              <a:rPr lang="en-US" sz="3200" b="1" cap="none" spc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haroni" pitchFamily="2" charset="-79"/>
              </a:rPr>
              <a:t>  </a:t>
            </a:r>
            <a:r>
              <a:rPr lang="en-US" sz="3200" b="1" cap="none" spc="0" dirty="0" err="1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haroni" pitchFamily="2" charset="-79"/>
              </a:rPr>
              <a:t>Al’quran</a:t>
            </a:r>
            <a:endParaRPr lang="en-US" sz="3200" b="1" cap="none" spc="0" dirty="0" smtClean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  <a:cs typeface="Aharoni" pitchFamily="2" charset="-79"/>
            </a:endParaRPr>
          </a:p>
          <a:p>
            <a:pPr marL="514350" indent="-514350">
              <a:buAutoNum type="arabicPeriod"/>
            </a:pPr>
            <a:r>
              <a:rPr lang="en-US" sz="32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haroni" pitchFamily="2" charset="-79"/>
              </a:rPr>
              <a:t>Program Try-out UN super </a:t>
            </a:r>
          </a:p>
          <a:p>
            <a:pPr marL="514350" indent="-514350">
              <a:buAutoNum type="arabicPeriod"/>
            </a:pPr>
            <a:r>
              <a:rPr lang="en-US" sz="3200" b="1" cap="none" spc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haroni" pitchFamily="2" charset="-79"/>
              </a:rPr>
              <a:t>Program </a:t>
            </a:r>
            <a:r>
              <a:rPr lang="en-US" sz="3200" b="1" cap="none" spc="0" dirty="0" err="1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haroni" pitchFamily="2" charset="-79"/>
              </a:rPr>
              <a:t>Smartedu</a:t>
            </a:r>
            <a:r>
              <a:rPr lang="en-US" sz="3200" b="1" cap="none" spc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haroni" pitchFamily="2" charset="-79"/>
              </a:rPr>
              <a:t> Express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haroni" pitchFamily="2" charset="-79"/>
              </a:rPr>
              <a:t>Program </a:t>
            </a:r>
            <a:r>
              <a:rPr lang="en-US" sz="3200" b="1" dirty="0" err="1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haroni" pitchFamily="2" charset="-79"/>
              </a:rPr>
              <a:t>langganan</a:t>
            </a:r>
            <a:r>
              <a:rPr lang="en-US" sz="32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haroni" pitchFamily="2" charset="-79"/>
              </a:rPr>
              <a:t> v-book</a:t>
            </a:r>
            <a:endParaRPr lang="en-US" sz="3200" b="1" cap="none" spc="0" dirty="0" smtClean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  <a:cs typeface="Aharoni" pitchFamily="2" charset="-79"/>
            </a:endParaRPr>
          </a:p>
          <a:p>
            <a:pPr marL="514350" indent="-514350">
              <a:buAutoNum type="arabicPeriod"/>
            </a:pPr>
            <a:endParaRPr lang="en-US" sz="3200" b="1" cap="none" spc="0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  <a:cs typeface="Aharoni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573" y="4745724"/>
            <a:ext cx="1867427" cy="211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6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217" y="1272257"/>
            <a:ext cx="5307642" cy="28849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33015" y="381000"/>
            <a:ext cx="71332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0541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Menuju</a:t>
            </a:r>
            <a:r>
              <a:rPr lang="en-US" sz="6600" b="1" dirty="0" smtClean="0">
                <a:ln w="10541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 Indonesia </a:t>
            </a:r>
            <a:r>
              <a:rPr lang="en-US" sz="6600" b="1" dirty="0" err="1" smtClean="0">
                <a:ln w="10541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cerdas</a:t>
            </a:r>
            <a:endParaRPr lang="en-US" sz="6600" b="1" cap="all" spc="0" dirty="0">
              <a:ln w="10541" cmpd="sng">
                <a:solidFill>
                  <a:srgbClr val="FFFF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3884">
            <a:off x="255089" y="2272079"/>
            <a:ext cx="4334630" cy="351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04" y="2321838"/>
            <a:ext cx="1732693" cy="195987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754063" y="4160274"/>
            <a:ext cx="206979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000" dirty="0" smtClean="0">
                <a:ln w="10541" cmpd="sng">
                  <a:solidFill>
                    <a:schemeClr val="tx2"/>
                  </a:solidFill>
                  <a:prstDash val="solid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Britannic Bold" pitchFamily="34" charset="0"/>
              </a:rPr>
              <a:t>ADMIN PUSAT :</a:t>
            </a:r>
          </a:p>
          <a:p>
            <a:pPr algn="r"/>
            <a:r>
              <a:rPr lang="en-US" sz="2000" dirty="0" smtClean="0">
                <a:ln w="10541" cmpd="sng">
                  <a:solidFill>
                    <a:schemeClr val="tx2"/>
                  </a:solidFill>
                  <a:prstDash val="solid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Britannic Bold" pitchFamily="34" charset="0"/>
              </a:rPr>
              <a:t>08562204277</a:t>
            </a:r>
          </a:p>
          <a:p>
            <a:pPr algn="r"/>
            <a:r>
              <a:rPr lang="en-US" sz="2000" dirty="0" smtClean="0">
                <a:ln w="10541" cmpd="sng">
                  <a:solidFill>
                    <a:schemeClr val="tx2"/>
                  </a:solidFill>
                  <a:prstDash val="solid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Britannic Bold" pitchFamily="34" charset="0"/>
              </a:rPr>
              <a:t>085721545477</a:t>
            </a:r>
          </a:p>
        </p:txBody>
      </p:sp>
      <p:sp>
        <p:nvSpPr>
          <p:cNvPr id="9" name="Rectangle 8"/>
          <p:cNvSpPr/>
          <p:nvPr/>
        </p:nvSpPr>
        <p:spPr>
          <a:xfrm>
            <a:off x="7203" y="5715000"/>
            <a:ext cx="9136797" cy="74890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74589" y="5735509"/>
            <a:ext cx="57518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SEKARANG SEMUA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ANAK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INDONESIA BISA PINTAR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,</a:t>
            </a:r>
          </a:p>
          <a:p>
            <a:pPr algn="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DAN GA PAKE MAHAL</a:t>
            </a:r>
          </a:p>
        </p:txBody>
      </p:sp>
    </p:spTree>
    <p:extLst>
      <p:ext uri="{BB962C8B-B14F-4D97-AF65-F5344CB8AC3E}">
        <p14:creationId xmlns:p14="http://schemas.microsoft.com/office/powerpoint/2010/main" val="14541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85332"/>
            <a:ext cx="1795402" cy="20308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834" y="2414377"/>
            <a:ext cx="458096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Sebuah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program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pendidikan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yang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telah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terbukti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BERHASIL</a:t>
            </a:r>
          </a:p>
          <a:p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mampu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tuntas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mengatasi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semua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masalah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pendidikan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diatas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dalam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waktu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cepat</a:t>
            </a:r>
            <a:endParaRPr lang="en-US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486400"/>
            <a:ext cx="84946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SAAT INI SMARTEDU TELAH MEMBUKTIKAN RIBUAN SISWA </a:t>
            </a:r>
          </a:p>
          <a:p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MENJADI RAJIN BELAJAR, MERAIH RANGKING TERBAIK, </a:t>
            </a:r>
          </a:p>
          <a:p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DAN LULUS UN DENGAN NEM TERTINGGI DI SEKOLAH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228600"/>
            <a:ext cx="2667000" cy="16417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SMART EDU Dr. HENDRIK METHOD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280" y="2414376"/>
            <a:ext cx="3905341" cy="3072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251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152400"/>
            <a:ext cx="9677400" cy="4876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-33539" y="5105400"/>
            <a:ext cx="81669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KAMI MENERMIA SANGAT BANYAK TESTIMONI SETIAP HARI</a:t>
            </a:r>
          </a:p>
          <a:p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BUKA DI : www.smartedusuper.weebly.com</a:t>
            </a:r>
            <a:endParaRPr lang="en-US" sz="2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308" y="6027003"/>
            <a:ext cx="87687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dirty="0" err="1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Cek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youtube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: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smartedu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channel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dr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hendrik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method</a:t>
            </a:r>
          </a:p>
          <a:p>
            <a:r>
              <a:rPr lang="en-US" sz="2400" b="1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Lihat</a:t>
            </a:r>
            <a:r>
              <a:rPr lang="en-US" sz="2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b="1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bagaimana</a:t>
            </a:r>
            <a:r>
              <a:rPr lang="en-US" sz="2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 kami </a:t>
            </a:r>
            <a:r>
              <a:rPr lang="en-US" sz="2400" b="1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membuat</a:t>
            </a:r>
            <a:r>
              <a:rPr lang="en-US" sz="2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b="1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ratusan</a:t>
            </a:r>
            <a:r>
              <a:rPr lang="en-US" sz="2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b="1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siswa</a:t>
            </a:r>
            <a:r>
              <a:rPr lang="en-US" sz="2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b="1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menjadi</a:t>
            </a:r>
            <a:r>
              <a:rPr lang="en-US" sz="2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b="1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cerdas</a:t>
            </a:r>
            <a:r>
              <a:rPr lang="en-US" sz="2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b="1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dalam</a:t>
            </a:r>
            <a:r>
              <a:rPr lang="en-US" sz="2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b="1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waktu</a:t>
            </a:r>
            <a:r>
              <a:rPr lang="en-US" sz="2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b="1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singkat</a:t>
            </a:r>
            <a:endParaRPr lang="en-US" sz="2400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18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376" y="2452356"/>
            <a:ext cx="7351594" cy="166244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8800"/>
            <a:ext cx="3204192" cy="36243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28600" y="2452356"/>
            <a:ext cx="66965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 KITA LIHAT HASIL</a:t>
            </a:r>
          </a:p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PELATIHAN PROGRAM</a:t>
            </a:r>
          </a:p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SMARTEDU Dr. HENDRIK METHOD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76" y="5619844"/>
            <a:ext cx="87687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dirty="0" err="1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Cek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youtube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: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smartedu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channel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dr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hendrik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method</a:t>
            </a:r>
          </a:p>
          <a:p>
            <a:r>
              <a:rPr lang="en-US" sz="2400" b="1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Lihat</a:t>
            </a:r>
            <a:r>
              <a:rPr lang="en-US" sz="2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b="1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bagaimana</a:t>
            </a:r>
            <a:r>
              <a:rPr lang="en-US" sz="2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 kami </a:t>
            </a:r>
            <a:r>
              <a:rPr lang="en-US" sz="2400" b="1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membuat</a:t>
            </a:r>
            <a:r>
              <a:rPr lang="en-US" sz="2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b="1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ratusan</a:t>
            </a:r>
            <a:r>
              <a:rPr lang="en-US" sz="2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b="1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siswa</a:t>
            </a:r>
            <a:r>
              <a:rPr lang="en-US" sz="2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b="1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menjadi</a:t>
            </a:r>
            <a:r>
              <a:rPr lang="en-US" sz="2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b="1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cerdas</a:t>
            </a:r>
            <a:r>
              <a:rPr lang="en-US" sz="2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b="1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dalam</a:t>
            </a:r>
            <a:r>
              <a:rPr lang="en-US" sz="2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b="1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waktu</a:t>
            </a:r>
            <a:r>
              <a:rPr lang="en-US" sz="2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b="1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singkat</a:t>
            </a:r>
            <a:endParaRPr lang="en-US" sz="2400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14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9211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362200"/>
            <a:ext cx="3151196" cy="23633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4000"/>
            <a:ext cx="2978192" cy="22336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44" y="4532098"/>
            <a:ext cx="3146695" cy="23600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" y="60900"/>
            <a:ext cx="3068400" cy="2301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436" y="63477"/>
            <a:ext cx="3268164" cy="24511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810000"/>
            <a:ext cx="3112200" cy="23341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" y="6172200"/>
            <a:ext cx="72058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SATU </a:t>
            </a:r>
            <a:r>
              <a:rPr lang="en-US" sz="20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SATU</a:t>
            </a:r>
            <a:r>
              <a:rPr lang="en-US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NYA PROGRAM PENDIDIKAN</a:t>
            </a:r>
          </a:p>
          <a:p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YANG MAMPU MEMBUAT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SISWA MENCINTAI 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PELAJARAN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2525190"/>
            <a:ext cx="175260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SUDAH DIIKUTI RIBUAN SISWA</a:t>
            </a:r>
          </a:p>
          <a:p>
            <a:r>
              <a:rPr lang="en-US" sz="2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DI BERBAGAI DAERAH</a:t>
            </a:r>
            <a:endParaRPr lang="en-US" sz="2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7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968"/>
            <a:ext cx="4953000" cy="2786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5080000" cy="381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62850"/>
            <a:ext cx="4309533" cy="2424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7920">
            <a:off x="638731" y="2388889"/>
            <a:ext cx="3288036" cy="2466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76600"/>
            <a:ext cx="43688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176213" y="1676400"/>
            <a:ext cx="87915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DIIKUTI </a:t>
            </a:r>
          </a:p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PULUHAN RIBU SISWA BERBAGAI SEKOLAH</a:t>
            </a:r>
          </a:p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DISELURUH INDONESIA</a:t>
            </a:r>
          </a:p>
        </p:txBody>
      </p:sp>
    </p:spTree>
    <p:extLst>
      <p:ext uri="{BB962C8B-B14F-4D97-AF65-F5344CB8AC3E}">
        <p14:creationId xmlns:p14="http://schemas.microsoft.com/office/powerpoint/2010/main" val="237499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3400" y="2133600"/>
            <a:ext cx="44196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howcard Gothic" pitchFamily="82" charset="0"/>
              </a:rPr>
              <a:t>APAKAH 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howcard Gothic" pitchFamily="82" charset="0"/>
              </a:rPr>
              <a:t>BAPAK IBU MENGETAHUI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howcard Gothic" pitchFamily="82" charset="0"/>
            </a:endParaRPr>
          </a:p>
          <a:p>
            <a:pPr algn="ctr"/>
            <a:r>
              <a:rPr lang="en-US" sz="4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howcard Gothic" pitchFamily="82" charset="0"/>
              </a:rPr>
              <a:t>Apa</a:t>
            </a: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howcard Gothic" pitchFamily="82" charset="0"/>
              </a:rPr>
              <a:t> </a:t>
            </a:r>
            <a:r>
              <a:rPr lang="en-US" sz="4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howcard Gothic" pitchFamily="82" charset="0"/>
              </a:rPr>
              <a:t>penyebab</a:t>
            </a: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howcard Gothic" pitchFamily="82" charset="0"/>
              </a:rPr>
              <a:t> </a:t>
            </a:r>
            <a:r>
              <a:rPr lang="en-US" sz="4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howcard Gothic" pitchFamily="82" charset="0"/>
              </a:rPr>
              <a:t>anak</a:t>
            </a: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howcard Gothic" pitchFamily="82" charset="0"/>
              </a:rPr>
              <a:t> </a:t>
            </a:r>
            <a:r>
              <a:rPr lang="en-US" sz="4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howcard Gothic" pitchFamily="82" charset="0"/>
              </a:rPr>
              <a:t>malas</a:t>
            </a: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howcard Gothic" pitchFamily="82" charset="0"/>
              </a:rPr>
              <a:t>?</a:t>
            </a:r>
          </a:p>
          <a:p>
            <a:pPr algn="ctr"/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howcard Gothic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3429000" cy="31371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288340"/>
            <a:ext cx="9157855" cy="954107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TANPA TAHU PENYEBAB MEREKA MALAS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BELAJAR</a:t>
            </a: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MAKA ANDA AKAN TERUS KESULITAN MENYURUH BELAJAR</a:t>
            </a:r>
          </a:p>
        </p:txBody>
      </p:sp>
      <p:sp>
        <p:nvSpPr>
          <p:cNvPr id="5" name="Rectangle 4"/>
          <p:cNvSpPr/>
          <p:nvPr/>
        </p:nvSpPr>
        <p:spPr>
          <a:xfrm>
            <a:off x="4191000" y="2133600"/>
            <a:ext cx="44196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howcard Gothic" pitchFamily="82" charset="0"/>
              </a:rPr>
              <a:t>BAGAIMANA 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howcard Gothic" pitchFamily="82" charset="0"/>
              </a:rPr>
              <a:t>DENGAN 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howcard Gothic" pitchFamily="82" charset="0"/>
              </a:rPr>
              <a:t>MASA DEPANNYA ?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77352" y="2133599"/>
            <a:ext cx="44196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howcard Gothic" pitchFamily="82" charset="0"/>
              </a:rPr>
              <a:t>WAKTU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howcard Gothic" pitchFamily="82" charset="0"/>
              </a:rPr>
              <a:t>TIDAK BISA 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howcard Gothic" pitchFamily="82" charset="0"/>
              </a:rPr>
              <a:t>DIULANG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3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5" grpId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715000" y="1676400"/>
            <a:ext cx="3281668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>
              <a:buAutoNum type="arabicPeriod"/>
            </a:pPr>
            <a:r>
              <a:rPr lang="en-US" sz="36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Game</a:t>
            </a:r>
          </a:p>
          <a:p>
            <a:pPr marL="914400" indent="-914400">
              <a:buAutoNum type="arabicPeriod"/>
            </a:pP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HP/ gadget</a:t>
            </a:r>
          </a:p>
          <a:p>
            <a:pPr marL="914400" indent="-914400">
              <a:buAutoNum type="arabicPeriod"/>
            </a:pPr>
            <a:r>
              <a:rPr lang="en-US" sz="36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TV</a:t>
            </a:r>
          </a:p>
          <a:p>
            <a:pPr marL="914400" indent="-914400">
              <a:buAutoNum type="arabicPeriod"/>
            </a:pPr>
            <a:r>
              <a:rPr lang="en-US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Warnet</a:t>
            </a:r>
            <a:endParaRPr lang="en-US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 marL="914400" indent="-914400">
              <a:buAutoNum type="arabicPeriod"/>
            </a:pPr>
            <a:r>
              <a:rPr lang="en-US" sz="36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Main</a:t>
            </a:r>
          </a:p>
          <a:p>
            <a:pPr marL="914400" indent="-914400">
              <a:buAutoNum type="arabicPeriod"/>
            </a:pPr>
            <a:r>
              <a:rPr lang="en-US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Lapar</a:t>
            </a:r>
            <a:endParaRPr lang="en-US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 marL="914400" indent="-914400">
              <a:buAutoNum type="arabicPeriod"/>
            </a:pP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Capek</a:t>
            </a:r>
          </a:p>
          <a:p>
            <a:pPr marL="914400" indent="-914400">
              <a:buAutoNum type="arabicPeriod"/>
            </a:pPr>
            <a:r>
              <a:rPr lang="en-US" sz="3600" b="1" cap="none" spc="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Ngantuk</a:t>
            </a:r>
            <a:endParaRPr lang="en-US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 marL="914400" indent="-914400">
              <a:buAutoNum type="arabicPeriod"/>
            </a:pPr>
            <a:r>
              <a:rPr lang="en-US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Dicarekan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762000"/>
            <a:ext cx="4114800" cy="304698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KESALAHAN </a:t>
            </a:r>
          </a:p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PARA ORANG TUA</a:t>
            </a:r>
          </a:p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DALAM </a:t>
            </a:r>
          </a:p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MEMAHAMI</a:t>
            </a:r>
          </a:p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PENYEBAB </a:t>
            </a:r>
          </a:p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ANAK MALAS</a:t>
            </a:r>
          </a:p>
        </p:txBody>
      </p:sp>
      <p:sp>
        <p:nvSpPr>
          <p:cNvPr id="8" name="Rectangle 7"/>
          <p:cNvSpPr/>
          <p:nvPr/>
        </p:nvSpPr>
        <p:spPr>
          <a:xfrm>
            <a:off x="55728" y="4495800"/>
            <a:ext cx="4114800" cy="2062103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BANYAK ORANG TUA </a:t>
            </a:r>
          </a:p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BERFIKIR ANAK MALAS</a:t>
            </a:r>
          </a:p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DIKARENAKAN</a:t>
            </a:r>
          </a:p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HAL DI SAMPING INI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4191000" cy="6001643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FAKTANYA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TIDAK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ADA 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SATU PUN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YANG TERTERA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DISAMPING 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YANG MERUPAKAN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PENYEBAB UTAMA 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ANAK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MALAS</a:t>
            </a:r>
          </a:p>
          <a:p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87025"/>
            <a:ext cx="4191000" cy="6217087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/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/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/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en-US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?</a:t>
            </a:r>
          </a:p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LANTAS APA </a:t>
            </a:r>
          </a:p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PENYEBAB ANAK MALAS ?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-1"/>
            <a:ext cx="1600200" cy="1810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00" y="676400"/>
            <a:ext cx="3000000" cy="20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114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213</TotalTime>
  <Words>864</Words>
  <Application>Microsoft Office PowerPoint</Application>
  <PresentationFormat>On-screen Show (4:3)</PresentationFormat>
  <Paragraphs>285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Waveform</vt:lpstr>
      <vt:lpstr>PROGRAM PARENTING PENDIDIKAN SMARTEDU Dr. HENDRIK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PARENTING PENDIDIKAN SMARTEDU Dr. HENDRIK METHOD</dc:title>
  <dc:creator>ismail - [2010]</dc:creator>
  <cp:lastModifiedBy>ismail - [2010]</cp:lastModifiedBy>
  <cp:revision>23</cp:revision>
  <dcterms:created xsi:type="dcterms:W3CDTF">2017-04-17T23:35:18Z</dcterms:created>
  <dcterms:modified xsi:type="dcterms:W3CDTF">2017-06-08T05:05:41Z</dcterms:modified>
</cp:coreProperties>
</file>